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78" r:id="rId12"/>
    <p:sldId id="265" r:id="rId13"/>
    <p:sldId id="266" r:id="rId14"/>
    <p:sldId id="267" r:id="rId15"/>
    <p:sldId id="279" r:id="rId16"/>
    <p:sldId id="268" r:id="rId17"/>
    <p:sldId id="269" r:id="rId18"/>
    <p:sldId id="270" r:id="rId19"/>
    <p:sldId id="271" r:id="rId20"/>
    <p:sldId id="277" r:id="rId21"/>
    <p:sldId id="272" r:id="rId22"/>
    <p:sldId id="273" r:id="rId23"/>
    <p:sldId id="280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4A8"/>
    <a:srgbClr val="2613B1"/>
    <a:srgbClr val="7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1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8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0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0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6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9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3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0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9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9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2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B04A8"/>
            </a:gs>
            <a:gs pos="100000">
              <a:srgbClr val="0070C0">
                <a:lumMod val="66000"/>
                <a:lumOff val="34000"/>
              </a:srgbClr>
            </a:gs>
            <a:gs pos="16000">
              <a:srgbClr val="7DA5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3D350-0FB7-43AF-97F6-48FC1158D7F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4D42-F6D1-4152-B4BF-90AEC2ECA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2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3" name="chimes.wav"/>
          </p:stSnd>
        </p:sndAc>
      </p:transition>
    </mc:Choice>
    <mc:Fallback>
      <p:transition spd="slow">
        <p:checker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820472" cy="2904728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i="1" dirty="0" err="1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</a:t>
            </a:r>
            <a:r>
              <a:rPr lang="ru-RU" b="1" i="1" dirty="0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b="1" i="1" dirty="0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b="1" i="1" dirty="0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похибок</a:t>
            </a:r>
            <a:r>
              <a:rPr lang="ru-RU" b="1" i="1" dirty="0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b="1" i="1" dirty="0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ln w="317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сертифікації</a:t>
            </a:r>
            <a:endParaRPr lang="ru-RU" b="1" i="1" dirty="0">
              <a:ln w="3175" cmpd="sng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54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96944" cy="1752600"/>
          </a:xfrm>
        </p:spPr>
        <p:txBody>
          <a:bodyPr>
            <a:noAutofit/>
          </a:bodyPr>
          <a:lstStyle/>
          <a:p>
            <a:r>
              <a:rPr lang="ru-RU" sz="2800" i="1" dirty="0" err="1" smtClean="0"/>
              <a:t>Необхідною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умовою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проведення</a:t>
            </a:r>
            <a:r>
              <a:rPr lang="ru-RU" sz="2800" i="1" dirty="0" smtClean="0"/>
              <a:t> однократного </a:t>
            </a:r>
            <a:r>
              <a:rPr lang="ru-RU" sz="2800" i="1" dirty="0" err="1" smtClean="0"/>
              <a:t>вимірювання</a:t>
            </a:r>
            <a:r>
              <a:rPr lang="ru-RU" sz="2800" i="1" dirty="0" smtClean="0"/>
              <a:t> є </a:t>
            </a:r>
            <a:r>
              <a:rPr lang="ru-RU" sz="2800" i="1" dirty="0" err="1" smtClean="0"/>
              <a:t>апріорна</a:t>
            </a:r>
            <a:r>
              <a:rPr lang="ru-RU" sz="2800" i="1" dirty="0"/>
              <a:t> </a:t>
            </a:r>
            <a:r>
              <a:rPr lang="ru-RU" sz="2800" i="1" dirty="0" err="1" smtClean="0"/>
              <a:t>інформація</a:t>
            </a:r>
            <a:r>
              <a:rPr lang="ru-RU" sz="2800" i="1" dirty="0" smtClean="0"/>
              <a:t> про </a:t>
            </a:r>
            <a:r>
              <a:rPr lang="ru-RU" sz="2800" i="1" dirty="0" err="1" smtClean="0"/>
              <a:t>значення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систематичної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складової</a:t>
            </a:r>
            <a:r>
              <a:rPr lang="ru-RU" sz="2800" i="1" dirty="0" smtClean="0"/>
              <a:t> ∆</a:t>
            </a:r>
            <a:r>
              <a:rPr lang="ru-RU" sz="2800" i="1" dirty="0" err="1" smtClean="0"/>
              <a:t>сист</a:t>
            </a:r>
            <a:r>
              <a:rPr lang="ru-RU" sz="2800" i="1" dirty="0" smtClean="0"/>
              <a:t> і </a:t>
            </a:r>
            <a:r>
              <a:rPr lang="ru-RU" sz="2800" i="1" dirty="0" err="1" smtClean="0"/>
              <a:t>функції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розподіленнявипадкової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складової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похибки</a:t>
            </a:r>
            <a:r>
              <a:rPr lang="ru-RU" sz="2800" i="1" dirty="0" smtClean="0"/>
              <a:t>.</a:t>
            </a:r>
          </a:p>
          <a:p>
            <a:r>
              <a:rPr lang="ru-RU" sz="2800" i="1" dirty="0" smtClean="0"/>
              <a:t>За результат прямого однократного </a:t>
            </a:r>
            <a:r>
              <a:rPr lang="ru-RU" sz="2800" i="1" dirty="0" err="1" smtClean="0"/>
              <a:t>вимірювання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приймається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отримана</a:t>
            </a:r>
            <a:r>
              <a:rPr lang="ru-RU" sz="2800" i="1" dirty="0"/>
              <a:t> </a:t>
            </a:r>
            <a:r>
              <a:rPr lang="ru-RU" sz="2800" i="1" dirty="0" smtClean="0"/>
              <a:t>величина. До </a:t>
            </a:r>
            <a:r>
              <a:rPr lang="ru-RU" sz="2800" i="1" dirty="0" err="1" smtClean="0"/>
              <a:t>вимірювання</a:t>
            </a:r>
            <a:r>
              <a:rPr lang="ru-RU" sz="2800" i="1" dirty="0" smtClean="0"/>
              <a:t> повинна бути проведена </a:t>
            </a:r>
            <a:r>
              <a:rPr lang="ru-RU" sz="2800" i="1" dirty="0" err="1" smtClean="0"/>
              <a:t>апріорна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оцінка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складових</a:t>
            </a:r>
            <a:endParaRPr lang="ru-RU" sz="2800" i="1" dirty="0" smtClean="0"/>
          </a:p>
          <a:p>
            <a:r>
              <a:rPr lang="ru-RU" sz="2800" i="1" dirty="0" err="1" smtClean="0"/>
              <a:t>похибки</a:t>
            </a:r>
            <a:r>
              <a:rPr lang="ru-RU" sz="2800" i="1" dirty="0" smtClean="0"/>
              <a:t> з </a:t>
            </a:r>
            <a:r>
              <a:rPr lang="ru-RU" sz="2800" i="1" dirty="0" err="1" smtClean="0"/>
              <a:t>використанням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всіх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доступних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даних</a:t>
            </a:r>
            <a:r>
              <a:rPr lang="ru-RU" sz="2800" i="1" dirty="0" smtClean="0"/>
              <a:t>. При </a:t>
            </a:r>
            <a:r>
              <a:rPr lang="ru-RU" sz="2800" i="1" dirty="0" err="1" smtClean="0"/>
              <a:t>визначенні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довірчих</a:t>
            </a:r>
            <a:r>
              <a:rPr lang="ru-RU" sz="2800" i="1" dirty="0"/>
              <a:t> </a:t>
            </a:r>
            <a:r>
              <a:rPr lang="ru-RU" sz="2800" i="1" dirty="0" err="1" smtClean="0"/>
              <a:t>границь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похибки</a:t>
            </a:r>
            <a:r>
              <a:rPr lang="ru-RU" sz="2800" i="1" dirty="0" smtClean="0"/>
              <a:t> результату </a:t>
            </a:r>
            <a:r>
              <a:rPr lang="ru-RU" sz="2800" i="1" dirty="0" err="1" smtClean="0"/>
              <a:t>вимірювань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довірча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ймовірність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приймається</a:t>
            </a:r>
            <a:r>
              <a:rPr lang="ru-RU" sz="2800" i="1" dirty="0" smtClean="0"/>
              <a:t>, як</a:t>
            </a:r>
          </a:p>
          <a:p>
            <a:r>
              <a:rPr lang="ru-RU" sz="2800" i="1" dirty="0" smtClean="0"/>
              <a:t>правило, </a:t>
            </a:r>
            <a:r>
              <a:rPr lang="ru-RU" sz="2800" i="1" dirty="0" err="1" smtClean="0"/>
              <a:t>рівною</a:t>
            </a:r>
            <a:r>
              <a:rPr lang="ru-RU" sz="2800" i="1" dirty="0" smtClean="0"/>
              <a:t> 0,95.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8545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11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892480" cy="1752600"/>
          </a:xfrm>
        </p:spPr>
        <p:txBody>
          <a:bodyPr>
            <a:no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однократних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є: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розраховуються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МХ;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використовуваного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наоснові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кожному конкретному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вноситься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конкретним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оператором.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60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136904" cy="1752600"/>
          </a:xfrm>
        </p:spPr>
        <p:txBody>
          <a:bodyPr>
            <a:no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перевищують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15%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ЗВТ, то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запохибку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результату однократного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приймають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похибкувикористовуваного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ЗВТ. Дана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практиці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(знак, модуль) вводиться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поправочний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8724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08912" cy="17526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∆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не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модуль. У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випадкуїї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переводять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ранг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випадкової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рандомізацією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систематичну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невідомо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роблять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ФВ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декількома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методами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знаступним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усередненням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результатів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02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0"/>
            <a:ext cx="4917296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932040" cy="3775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479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1752600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Випадкову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врахувати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зробивши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статистичну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доводиться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багаторазові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тієї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жвеличини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Багаторазові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трудомісткі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високоточний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невизначеність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виробленої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(товару,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встановленим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вимогам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робастну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86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1752600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такими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ознаками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за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закономірністю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характером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ансамблем); за формою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способом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Цілком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природно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від­повідно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Виходячи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похибок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ЗВТ, 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оператора (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інструментальну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’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єктивну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Методична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загальному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зумовлена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недосконалістю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вона не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властивостей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ЗВТ.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Конкретизуємо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похибок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непрямих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опосередкованих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сумісних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9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064896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поширених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методичних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похибок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прямих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належать:</a:t>
            </a:r>
          </a:p>
          <a:p>
            <a:pPr marL="514350" indent="-514350">
              <a:buAutoNum type="arabicPeriod"/>
            </a:pP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обумовлена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неадекватністю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об’єкта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(ОВ) реальному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задачі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Експе­риментатор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мусить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чітко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відрізняти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фактично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вимірювану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величину за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прийнятою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фізичною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моделлю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тієї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ФВ,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реально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відтворює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досліджувану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властивість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 і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підлягає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вимірюванню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вимірюванні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виході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будь-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змінної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напруги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прийнята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синусоїдною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той час як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реальний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сигнал не є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синусоїдним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вищі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гармоніки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від­повідно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прийнятої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 для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амплітуди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змінної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напруги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виході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використати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вольтметр,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призначений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синусоїдної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напруги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в результат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 внесена методична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обумовлена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вищих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гармонік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наявних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реальному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сигналі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ОВ.</a:t>
            </a:r>
          </a:p>
          <a:p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Невідповідність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прийнятої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ОВ,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пороговою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невідповідністю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викликає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одну з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принципово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неусувних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складових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методичної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обмежує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досяжну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точність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спричиняється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фізична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 ОВ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вимірювану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величину, а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звідси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 </a:t>
            </a:r>
            <a:r>
              <a:rPr lang="ru-RU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ЗВТ.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76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17526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зумовлена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зміною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залежності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вимірюваною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проміжною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величинами,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проміжне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ЗВТ.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 до ЗВТ,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 з ОВ, не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однаковий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 і на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ЗВТ.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вносити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з’єднувальні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 і ЗВТ.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90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856984" cy="2448272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цілогоряду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Першим,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початковим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кожноговимірювання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будь-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обраної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ФВ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точністю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взаданих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Постановку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постановці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конкретизується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виділяється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ФВ,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задається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допустимапохибка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якогохарактеризуються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декількома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вимірюваними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ФВ.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принципово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змозі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цілком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увсьому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властивостей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взаємодіясуб’єкту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математичноїмоделі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782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5" y="609600"/>
            <a:ext cx="6672343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554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568952" cy="17526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методичних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похибок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специфічними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непрямих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належать: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обчислювань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тому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алгоритмів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обчислювань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функціонали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обчислю­ються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безперервні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реально вони є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дискретними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здійснюються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дискретних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ФВ-аргумента).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15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24936" cy="1752600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Відмітною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особливістю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похибок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те,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вони, як правило,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неконкретні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тому не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одержати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будь-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оцінок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Враховуючи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нормуються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вказуються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технічній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документації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оцінюватися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експериментатором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вибраного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ЗВТ.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складна і часто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потребує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ґрунтовного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експериментального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апробований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часу, то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записані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паспорт методу.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атестаційних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паспортів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похибок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одним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метрології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Інструментальна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приладова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апаратурна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недосконалістю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ЗВТ,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0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0"/>
            <a:ext cx="384371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9440" b="6671"/>
          <a:stretch/>
        </p:blipFill>
        <p:spPr>
          <a:xfrm>
            <a:off x="3851920" y="1"/>
            <a:ext cx="5292079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80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24936" cy="1752600"/>
          </a:xfrm>
        </p:spPr>
        <p:txBody>
          <a:bodyPr>
            <a:noAutofit/>
          </a:bodyPr>
          <a:lstStyle/>
          <a:p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Суб’єктивна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індивідуальних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властивостей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експериментатора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виконує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точніше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психофізіологічних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якостей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недосконалості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чуттів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беруть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визначенні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результату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слуху,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швидкості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сигнал),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здатності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стомленості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т.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відіграє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кваліфікація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експериментатора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Суб’єктивна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характерна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аналогових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вимірювальних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приладів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Першим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різновидом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суб’єктивної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відліку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округленням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відліку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оператором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аналогового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вимірювального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проявляється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однаковий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дорівнює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84,3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поділки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один оператор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зчитує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правильно,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як 84,0,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як 84,5 і т. д.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51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352928" cy="17526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різновидом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суб’єктивної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паралакса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взаємним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розташуванням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експериментатора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вказівника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аналогового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вимірювального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Очевидно,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заздалегідь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передбачені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вказані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технічній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документації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аналогових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вимірювальних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приладів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вимірювальних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приладах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округлення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виконується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автоматично, а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округлення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похибкою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квантування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вона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нормується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вказується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технічному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виключення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суб’єктивної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складової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досягають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застосуванням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типів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шкал,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дзеркальних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цифрового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відліку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авто­матизацією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результату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чином,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суб’єктивні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оцінені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тому вони не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треба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зменшувати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виключити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про них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пам’ятати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відліку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оператором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аналогового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вимірювального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68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96944" cy="1752600"/>
          </a:xfrm>
        </p:spPr>
        <p:txBody>
          <a:bodyPr>
            <a:noAutofit/>
          </a:bodyPr>
          <a:lstStyle/>
          <a:p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будується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endParaRPr lang="ru-RU" sz="2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розв’язуваного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апріорної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повинна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задовольняти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наступним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вимогам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похибка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обумовлена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невідповідністю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неповинна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перевищувати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допустимої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складова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обумовлена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нестабільністю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вимірюванихФВ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часу,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необхідного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повиннаперевищувати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допустимої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обрана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 не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задовольняє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вимогам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перейти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доіншої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19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69"/>
            <a:ext cx="9144000" cy="597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764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712968" cy="1752600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Апріорна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якавідома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найважливішим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щообумовлює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Апріорна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досяжну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ефективність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параметр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їїзначення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абсолютно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точногоексперименту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приймається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істинне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Ідеалізація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спричиняє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параметру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досліджуваній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граничною.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практиці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труднощіоцінювання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граничну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прагнуть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знехтуванно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малою.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3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32231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Ціль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виявленні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поданні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конкретної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ФВ,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підлягає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вимірюванню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Основною проблемою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моделювання</a:t>
            </a:r>
            <a:endParaRPr lang="ru-RU" sz="1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моделей,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вважати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адекватноописуючими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вимірювані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розглянутого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відзначити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адекватність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обумовлюється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тимивластивостями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визначити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рамках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даного</a:t>
            </a:r>
            <a:endParaRPr lang="ru-RU" sz="1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вимірювального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і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впливати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нарезультати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шуканої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величини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16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1752600"/>
          </a:xfrm>
        </p:spPr>
        <p:txBody>
          <a:bodyPr>
            <a:noAutofit/>
          </a:bodyPr>
          <a:lstStyle/>
          <a:p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Кінцевою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метою будь-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 –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ФВ,отримане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іменованим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абонеіменованим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числом.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про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говорилося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вище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упершу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характеризується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величиною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допустимої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чином, результат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ФВ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відрізняєтьсявід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істинного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величину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endParaRPr lang="ru-RU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7" t="44773" r="42824" b="48821"/>
          <a:stretch/>
        </p:blipFill>
        <p:spPr bwMode="auto">
          <a:xfrm>
            <a:off x="3192551" y="3356992"/>
            <a:ext cx="2733925" cy="55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0350" y="407707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дійсне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ФВ.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відзначити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Хвим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випадкова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величина, а ∆</a:t>
            </a:r>
            <a:r>
              <a:rPr lang="el-GR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систематичну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Δсист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і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випадкову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Δвип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0" t="39491" r="42014" b="55618"/>
          <a:stretch/>
        </p:blipFill>
        <p:spPr bwMode="auto">
          <a:xfrm>
            <a:off x="3154078" y="5462067"/>
            <a:ext cx="2733925" cy="55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76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620688"/>
            <a:ext cx="8136905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58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96944" cy="1752600"/>
          </a:xfrm>
        </p:spPr>
        <p:txBody>
          <a:bodyPr>
            <a:noAutofit/>
          </a:bodyPr>
          <a:lstStyle/>
          <a:p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Однократні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самими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масовими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привимірюванні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відсутня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повторних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доцільність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коли: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апріорної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таким,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 і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викликають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сумнівів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вивчений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похибки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заздалегідь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усунуті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оцінені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справні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МХ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відповідають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встановленим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нормам.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64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00B0F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1699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12</cp:revision>
  <dcterms:created xsi:type="dcterms:W3CDTF">2015-11-19T16:30:00Z</dcterms:created>
  <dcterms:modified xsi:type="dcterms:W3CDTF">2015-11-19T18:37:11Z</dcterms:modified>
</cp:coreProperties>
</file>